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FCB715F-1324-F508-8B40-5CB3C44685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8F14197-272A-BCD1-BE14-34ED99CACC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8408048-07E8-A71E-9726-2D7AA03E3E9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F456736-B680-0EF8-6F96-C4C8E07F51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FAA8719-8F5E-1CE2-A033-676D1D7FFB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38B6835-E046-B3AA-4725-4D9D5EEB4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2E91D2-3E9C-437F-BE0A-499F750037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F7D607-4326-4FE3-C5E8-4943E6226D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C477-6294-4D3E-8058-6F653144816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46BFFF4-B5AB-08FE-2B54-10B780BBDB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676C712-41E8-29E1-3F1D-F89E02516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0CA2AA-F2BF-5B54-2754-4D1E4074E3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59350-6511-4572-817D-67F9AD0B1DE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D6AADFF-3CE2-CC17-0D25-2E99EAF6CC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8F6ED24-2545-3A54-2CE6-3570D97BE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7FE4BA-B31C-51CC-813D-0AD3AE814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37934-1B16-4F87-9503-EC929E91796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534B2D6-3DAB-4A81-BAB5-265B889AEE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B0ED7E-72BD-40B8-6965-0CE5E4004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14DD4C-6441-AEAA-F9CF-4CBCDE64E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83E8C-4166-47DC-B316-80E5852B4394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31ED924-B6B8-EB1E-2D43-0823747ABC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481158F-6410-64C6-19ED-CAE2F19BF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3630EB-AB87-FA08-16AA-A92A5BCDD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7EC77-F97F-4178-B1C9-BF4DD595EBA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B8B19A7-510C-A2EF-647B-5CB3D61F55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68BA011-BB95-8EE5-4E5F-9651EFF55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2745E6-B76F-A80E-2E10-A1FE0089C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D1F3D-294D-4046-881E-D3A3D4C0727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91654E4-9CE8-AD9A-3048-FB3CC4FC3D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D393C57-23C6-9772-B290-B6BF7DC6B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78C962-9CC1-D310-A910-055E9D28C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08004-7B61-4884-A49A-488880C10A2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09D5C9C-3D07-79CF-324B-E23C9DBCED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D2D3075-3095-1328-83F6-8D37F7AEE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A13288-3992-DD41-1331-83047EBFC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7BBC2-6008-4D5B-A803-4BAF6F11CB6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9BC87D2-5D25-2895-2410-5DF2C807FA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88627A5-318D-7C0E-2AE1-E6A0EBECE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52E189-D69A-4BB7-9806-434DC00474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8F7D8-BC6F-4E2D-B4B6-29E859F8521C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1004F16-5313-1750-3535-22E2347456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50651EC-9F49-BC68-0BB0-368E57B35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58A036-7BF1-BDA4-1B17-E0744C913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F209F-D0EC-40AC-8D69-C58AACC31FC1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0DE2322-7499-5A6D-D852-81EF13FE24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BF501F6-0AD8-E1B5-C53E-F25AEBC0F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3947F5-ED65-181B-990A-A93F7E675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E1E62-79FB-4262-A8B7-824B198792F3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EF4FB30-9BA2-C6B2-C868-B75DB1B140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EB9AEB9-0EF1-AD3A-AF8A-10F168F65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ACF5EC-9F38-62C3-2B9F-5E5928AEA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03F83-55AE-4770-A72E-0FDAF1DC44C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E7D3BC0-5F9D-8EF0-6802-8F8FDF8ED9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7B7D3CF-B6AD-CA8F-87BD-6C614BDB5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4ACA96-1529-8D84-87B6-D184F8CBA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EA5BC-DA2B-4132-A5E1-78A41206422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FBCB0FB-8370-4720-C70E-83553EE184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8BB0B7C-E6D7-9E84-A51D-C421AB63A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EF928A-BAA0-643B-A3FF-B2C04F5E26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5661-3F38-4A52-9181-AA7731B142BF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94B5246B-83C4-496E-6AC1-65A6152DF9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D72DE21-394F-89EE-2D7C-B6D98191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635E25-ED8F-B225-5A0C-4FED50D33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B9E02-111B-4A01-8471-4858329F5DB4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4B1344A-3A50-5070-11EA-E3AC65D813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3649944-860C-00EA-E2C6-8397D1FC6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6E9638-2F5D-C4AD-BFB8-D9B44A927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55AFD-B2FA-4F17-B9C0-826500480756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64A8783-8B24-1470-73ED-5E4C1D1B8F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19517EC-DA8F-1FA3-0EFE-3E3ACD208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6FDF40-42BA-B84C-85F1-9D63D6E29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54856-B435-4A72-86E2-2CAA181F1760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FF0EC446-1E6D-8399-2105-6B0856BDFC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18ADEBB-FC2D-23DA-845E-6E5E287EF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CFE273-96E1-2E4D-FDCC-AB603B265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FF551-DFB5-41D3-90F1-D16D3C55657A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9B446066-8F23-32A2-8F08-7849652A12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634AB1A-9910-6619-D72A-113D5D8E0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0F51C6-B456-BB61-0DD3-98F9109EC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DEBE6-63A8-491D-8396-368F123E7CB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0E8EB54-444E-BA6B-890B-894CC457AB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FF85618-52E5-CACC-5152-64BECE511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3456D4-0B9F-09DC-DB10-408B216A3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50C6C-1A91-4124-AE0A-320CA94A676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8237681-5249-BDCA-58E0-9E260232BB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044E373-0AA8-411C-2C94-989578145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1C6E2B-27F0-99FE-8793-040FA0FD2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C4886-5D20-4800-9E85-090691F859E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3111300-8EDD-FE50-E9EF-01BED702D4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50F1C0C-4D7F-C400-7015-0FB48EA25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11BC09-1A6F-C0B4-4F7D-9282070D9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9F18A-5871-4B5C-8F15-4676CF266D1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37BA065-A24E-AFFD-00FF-569EEC3E2A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FAE2BBB-98F7-321E-F032-D56B28F15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2B999E-9C43-4475-B906-E573F1E55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E27C-5A7E-44D8-B748-F8D6BEF147A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5F56BDA-8892-74BA-BDF3-029443FEED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ED4323A-1A73-5534-B334-4D0877ED7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AA0683-CA6D-09B4-0E45-B47B64729B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CC490-5289-4E17-95D4-8AF37B4B97B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D6079B7-6E05-47DB-1A02-FBADB2490C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20D5C00-87AB-0D33-AD3E-F5A125141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1A198F-0B95-CE8D-9A40-741B4C752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40915-CF39-4D9D-9B67-3D2F127B26D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F5B2118-F543-5D92-1AEB-7912F75650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3AA2596-3266-B67E-ADEB-9AB2E3137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CFA6-1E77-B5DA-749F-38A00C31C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0ED00-4A6A-A462-17A9-3B62D059A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4695-50FE-E482-A43F-9062361D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C834A-CA09-6DE6-270E-B0EAD87F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9E3B-430B-189F-5975-25B84F0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242FF-9852-4769-9B64-18AD0838CC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582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FEA5-ED84-4F72-190F-010783F2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40E8D-0F47-8762-C498-8AC109D1A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C81BB-E8F9-5666-D9C9-85C1B300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802DF-B40C-D0DF-4783-39FF9281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0FE9A-EEA9-1111-DB9A-EAFD317C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0F801-7B61-4EF8-946E-3323D15400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37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5C99A-5EC1-4DB0-CFC1-297DE3E35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74D21-71D6-401C-8508-8EBA8DA20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BBC3B-02B8-FCAA-9A1E-E76EDE5C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8D597-E5B1-4AF9-4368-47E8BEA7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C954E-AA50-0CFA-441B-28827474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5CEBF-EF2C-4E0C-987F-9DB0C3889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765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F871-5F7E-F428-4698-9F4BBCD0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D4BC-876E-16D1-E2D0-C41FEB1175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15D33-9798-ADCD-E3F9-A7A46692D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08D77-DD0C-65A4-EB20-FBFC7CCB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5414A-1C0E-8051-33E2-5ABEE403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DEB76-2FB9-388D-72DC-F039AEDA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A0987C-ED50-4DFC-B102-26234914A4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82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100F-9E54-98EC-7C9D-DF7F72C5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E18D5-CA43-E8AA-DF3D-FE60B0805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08BB4-6A26-706B-B63C-F7BDD792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0E300-B56D-61CA-7298-98F4447F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FB3-AACC-ED96-4C32-2A77578E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CD873-B5CD-4372-A2BF-A9975DBC19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17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50E3-10F1-8B6D-FD48-D1CE4635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60E70-92E2-5BFF-B2CB-BB9842A54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EEBDC-518C-924E-E3F5-866A6ED9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1B607-62E5-836A-164E-908A916D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1B041-69DE-D9B0-DF34-B4C9DC4E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C129-8E96-44B1-AF95-8FE0328F9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88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FA8B-FA23-23D1-C7BF-CBD63841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2A68-ACA9-0B51-24B2-104DF1F47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7DF28-3FBA-89BD-39B2-A29452286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67936-212D-FF39-BAAF-8D1ED672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294C5-95F3-C991-B00F-0AEFAFAC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9813D-1F9E-7473-DE73-EE6EC601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26731-3803-4262-B61E-2A8F631D2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80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C456-B112-F8C1-CA10-AC37F82B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4A470-13EC-7558-DEAE-5AC301877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D022B-E70C-106B-5703-3A29CB124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CD2414-61E2-17E3-31F0-867F1277C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E7913-150C-BB45-03E5-516A8D580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4A53B-1D2B-DA1D-555C-0E43DFD0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56DF4-44D6-FB9D-AC84-6B6DC507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AC944-489C-20F4-6B8A-82699392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0BC7B-6769-4E3C-B626-8A9B9181F7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654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734D-EBCC-5642-BD1B-C27F4D53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281697-501B-743A-0FA6-6E902AC7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CCED7-5AAE-1FE7-5890-97B58867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EFE26-411F-D110-D34A-CA849BA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0A9CC-9BFE-408E-9ACA-88EB54B6F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BEE7F-49C5-02F6-8197-41C0A887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05D56-D631-5E27-A50D-BD91B66E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1988E-7905-5E79-CB18-64E55FA1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F167-BB54-4FEF-B74B-151BF74AD1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43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E7C8F-262E-0CA7-FC82-67F9F652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BA8B-5EBE-2090-D128-2A26AA52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AEB03-0BF7-B147-E5B8-A5A79E07A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C838-1165-4C04-8C62-E558B8D9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4087F-1036-E2B9-2FFA-3C5F686F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06DEB-C879-0D80-979C-54F9158D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0B89A-3275-40E0-BEC0-334748E680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130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4C23-E8AA-54C5-948B-AF4223B76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251D1-17AF-3290-A4C8-5E51B9E4D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11141-D67A-E849-5647-15DB53E97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A7A50-C3F2-5F6E-7B07-6BEE9381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DAE5F-611C-46A5-68E5-B423E795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87A52-B841-FB40-9CE2-406B2813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15CA6-1927-4E78-8CBD-2055FDC38B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32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8CB6CF-62C3-3F90-DF7B-34E57884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7BD29B-AA52-9A07-FE1D-6CFD551C4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5C7D3A-6C0E-17B9-CE9F-5D0B5FD2E1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AF6643-EF50-1B2E-79FC-5A98828821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C8102A-1AA0-DDDB-79F5-A7D19BA5F6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33D55-5FEF-4DFE-AE8E-D3359552B0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211B7E-7990-60C3-EC58-3330512466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1470025"/>
          </a:xfrm>
        </p:spPr>
        <p:txBody>
          <a:bodyPr anchor="ctr"/>
          <a:lstStyle/>
          <a:p>
            <a:r>
              <a:rPr lang="en-GB" altLang="en-US" b="1">
                <a:solidFill>
                  <a:schemeClr val="bg1"/>
                </a:solidFill>
              </a:rPr>
              <a:t>Redox Reactions.</a:t>
            </a: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1B94B254-4442-57CD-8EFA-9CB2E1E9C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789363"/>
            <a:ext cx="5940425" cy="26638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6000" b="1"/>
              <a:t>Oxidation</a:t>
            </a:r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25B3DA70-3FE2-6ED1-A64D-02C07583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349500"/>
            <a:ext cx="5940425" cy="26638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6000" b="1"/>
              <a:t>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51CE9D3-1521-FDB8-991C-AB2FBBDEF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E9D4325-BB4E-B68C-0A85-94533B8FF4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 compound add up to zero.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19512" name="Group 56">
            <a:extLst>
              <a:ext uri="{FF2B5EF4-FFF2-40B4-BE49-F238E27FC236}">
                <a16:creationId xmlns:a16="http://schemas.microsoft.com/office/drawing/2014/main" id="{7338EA9E-50DA-473D-B007-7EFD734F831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41420845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169369371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3326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084378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588667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099304"/>
                  </a:ext>
                </a:extLst>
              </a:tr>
            </a:tbl>
          </a:graphicData>
        </a:graphic>
      </p:graphicFrame>
      <p:sp>
        <p:nvSpPr>
          <p:cNvPr id="19513" name="Text Box 57">
            <a:extLst>
              <a:ext uri="{FF2B5EF4-FFF2-40B4-BE49-F238E27FC236}">
                <a16:creationId xmlns:a16="http://schemas.microsoft.com/office/drawing/2014/main" id="{BF84ED07-8189-41EE-F730-142C4424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2530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C in CO</a:t>
            </a:r>
            <a:r>
              <a:rPr lang="en-GB" altLang="en-US" sz="3200" b="1" baseline="-25000"/>
              <a:t>2</a:t>
            </a:r>
            <a:r>
              <a:rPr lang="en-GB" altLang="en-US" sz="3200" b="1"/>
              <a:t>?</a:t>
            </a:r>
          </a:p>
          <a:p>
            <a:pPr>
              <a:spcBef>
                <a:spcPct val="50000"/>
              </a:spcBef>
            </a:pPr>
            <a:r>
              <a:rPr lang="en-GB" altLang="en-US" sz="3200" b="1"/>
              <a:t>? – 4 = 0</a:t>
            </a:r>
          </a:p>
          <a:p>
            <a:pPr>
              <a:spcBef>
                <a:spcPct val="50000"/>
              </a:spcBef>
            </a:pPr>
            <a:r>
              <a:rPr lang="en-GB" altLang="en-US" sz="3200" b="1"/>
              <a:t>? = +4</a:t>
            </a:r>
          </a:p>
        </p:txBody>
      </p:sp>
      <p:sp>
        <p:nvSpPr>
          <p:cNvPr id="19514" name="AutoShape 58">
            <a:extLst>
              <a:ext uri="{FF2B5EF4-FFF2-40B4-BE49-F238E27FC236}">
                <a16:creationId xmlns:a16="http://schemas.microsoft.com/office/drawing/2014/main" id="{EA60F7FF-C06F-6A21-88DB-8B4D97E6D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292600"/>
            <a:ext cx="3168650" cy="2205038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Put the +!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3" grpId="0" animBg="1"/>
      <p:bldP spid="195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51E441-DE59-EB6E-1CB9-E992FD875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688F8D1-829A-775D-DD96-4F3B1A0EA0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 compound add up to zero.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22532" name="Group 4">
            <a:extLst>
              <a:ext uri="{FF2B5EF4-FFF2-40B4-BE49-F238E27FC236}">
                <a16:creationId xmlns:a16="http://schemas.microsoft.com/office/drawing/2014/main" id="{443916CB-5234-40BF-B893-E99826B7462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52981017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074612112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94179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508054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4926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62118"/>
                  </a:ext>
                </a:extLst>
              </a:tr>
            </a:tbl>
          </a:graphicData>
        </a:graphic>
      </p:graphicFrame>
      <p:sp>
        <p:nvSpPr>
          <p:cNvPr id="22549" name="Text Box 21">
            <a:extLst>
              <a:ext uri="{FF2B5EF4-FFF2-40B4-BE49-F238E27FC236}">
                <a16:creationId xmlns:a16="http://schemas.microsoft.com/office/drawing/2014/main" id="{36F74882-0461-06D8-7F17-670BF6EA3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Mg in MgCl</a:t>
            </a:r>
            <a:r>
              <a:rPr lang="en-GB" altLang="en-US" sz="3200" b="1" baseline="-25000"/>
              <a:t>2</a:t>
            </a:r>
            <a:r>
              <a:rPr lang="en-GB" altLang="en-US" sz="3200" b="1"/>
              <a:t>?</a:t>
            </a:r>
          </a:p>
        </p:txBody>
      </p:sp>
      <p:sp>
        <p:nvSpPr>
          <p:cNvPr id="22551" name="AutoShape 23">
            <a:extLst>
              <a:ext uri="{FF2B5EF4-FFF2-40B4-BE49-F238E27FC236}">
                <a16:creationId xmlns:a16="http://schemas.microsoft.com/office/drawing/2014/main" id="{B4597E4D-A109-FAAF-6E8F-2A9F9A9ED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868863"/>
            <a:ext cx="2808288" cy="1989137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000"/>
              <a:t>+2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15AE08-5211-6D07-4C34-AD3839D87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9430F5D-ABB9-654C-7411-ED4A3A8BAB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 compound add up to zero.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24580" name="Group 4">
            <a:extLst>
              <a:ext uri="{FF2B5EF4-FFF2-40B4-BE49-F238E27FC236}">
                <a16:creationId xmlns:a16="http://schemas.microsoft.com/office/drawing/2014/main" id="{05B0B52D-3467-2BF2-5DA3-CF836AA9C38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61764037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08092906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73953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800131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668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12982"/>
                  </a:ext>
                </a:extLst>
              </a:tr>
            </a:tbl>
          </a:graphicData>
        </a:graphic>
      </p:graphicFrame>
      <p:sp>
        <p:nvSpPr>
          <p:cNvPr id="24597" name="Text Box 21">
            <a:extLst>
              <a:ext uri="{FF2B5EF4-FFF2-40B4-BE49-F238E27FC236}">
                <a16:creationId xmlns:a16="http://schemas.microsoft.com/office/drawing/2014/main" id="{F5302A70-9F7C-AD8E-76FE-2C3D52BEC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N in NH</a:t>
            </a:r>
            <a:r>
              <a:rPr lang="en-GB" altLang="en-US" sz="3200" b="1" baseline="-25000"/>
              <a:t>3</a:t>
            </a:r>
            <a:r>
              <a:rPr lang="en-GB" altLang="en-US" sz="3200" b="1"/>
              <a:t>?</a:t>
            </a:r>
          </a:p>
        </p:txBody>
      </p:sp>
      <p:sp>
        <p:nvSpPr>
          <p:cNvPr id="24599" name="AutoShape 23">
            <a:extLst>
              <a:ext uri="{FF2B5EF4-FFF2-40B4-BE49-F238E27FC236}">
                <a16:creationId xmlns:a16="http://schemas.microsoft.com/office/drawing/2014/main" id="{884AC150-0D1A-3C4B-A81D-891AB8888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868863"/>
            <a:ext cx="2808288" cy="1989137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000"/>
              <a:t>-3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AE11EC6-6E43-9833-EE73-AFDC5D886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D21DE80-7F0F-BFF6-1EF6-8CC8B3FDBB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268413"/>
            <a:ext cx="4038600" cy="2116137"/>
          </a:xfrm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an ion add up to the charge on the ion.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26628" name="Group 4">
            <a:extLst>
              <a:ext uri="{FF2B5EF4-FFF2-40B4-BE49-F238E27FC236}">
                <a16:creationId xmlns:a16="http://schemas.microsoft.com/office/drawing/2014/main" id="{7C791E99-8BAE-4190-7803-A1EFD0A27FE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600614989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38577257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1358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050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25365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40586"/>
                  </a:ext>
                </a:extLst>
              </a:tr>
            </a:tbl>
          </a:graphicData>
        </a:graphic>
      </p:graphicFrame>
      <p:sp>
        <p:nvSpPr>
          <p:cNvPr id="26645" name="Text Box 21">
            <a:extLst>
              <a:ext uri="{FF2B5EF4-FFF2-40B4-BE49-F238E27FC236}">
                <a16:creationId xmlns:a16="http://schemas.microsoft.com/office/drawing/2014/main" id="{2EB1F46E-89A5-294D-DFB6-38946293E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2530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S in SO</a:t>
            </a:r>
            <a:r>
              <a:rPr lang="en-GB" altLang="en-US" sz="3200" b="1" baseline="-25000"/>
              <a:t>4</a:t>
            </a:r>
            <a:r>
              <a:rPr lang="en-GB" altLang="en-US" sz="3200" b="1" baseline="30000"/>
              <a:t>2-</a:t>
            </a:r>
            <a:r>
              <a:rPr lang="en-GB" altLang="en-US" sz="3200" b="1"/>
              <a:t>?</a:t>
            </a:r>
          </a:p>
          <a:p>
            <a:pPr>
              <a:spcBef>
                <a:spcPct val="50000"/>
              </a:spcBef>
            </a:pPr>
            <a:r>
              <a:rPr lang="en-GB" altLang="en-US" sz="3200" b="1"/>
              <a:t>? – 8 = -2</a:t>
            </a:r>
          </a:p>
          <a:p>
            <a:pPr>
              <a:spcBef>
                <a:spcPct val="50000"/>
              </a:spcBef>
            </a:pPr>
            <a:r>
              <a:rPr lang="en-GB" altLang="en-US" sz="3200" b="1"/>
              <a:t>? = +6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B7575AB-21E0-97A8-D5F2-141300E6F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8E1537F-0C14-C80E-B9CC-265CD05F80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268413"/>
            <a:ext cx="4038600" cy="2116137"/>
          </a:xfrm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an ion add up to the charge on the ion.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28676" name="Group 4">
            <a:extLst>
              <a:ext uri="{FF2B5EF4-FFF2-40B4-BE49-F238E27FC236}">
                <a16:creationId xmlns:a16="http://schemas.microsoft.com/office/drawing/2014/main" id="{974C1F01-537D-8E95-0739-BCD250ACC0F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647455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528386637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587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16214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58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9131"/>
                  </a:ext>
                </a:extLst>
              </a:tr>
            </a:tbl>
          </a:graphicData>
        </a:graphic>
      </p:graphicFrame>
      <p:sp>
        <p:nvSpPr>
          <p:cNvPr id="28693" name="Text Box 21">
            <a:extLst>
              <a:ext uri="{FF2B5EF4-FFF2-40B4-BE49-F238E27FC236}">
                <a16:creationId xmlns:a16="http://schemas.microsoft.com/office/drawing/2014/main" id="{9F53DEF3-BB86-4B57-09B5-9FA757F0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S in S</a:t>
            </a:r>
            <a:r>
              <a:rPr lang="en-GB" altLang="en-US" sz="3200" b="1" baseline="30000"/>
              <a:t>2-</a:t>
            </a:r>
            <a:r>
              <a:rPr lang="en-GB" altLang="en-US" sz="3200" b="1"/>
              <a:t>?</a:t>
            </a:r>
          </a:p>
        </p:txBody>
      </p:sp>
      <p:sp>
        <p:nvSpPr>
          <p:cNvPr id="28694" name="AutoShape 22">
            <a:extLst>
              <a:ext uri="{FF2B5EF4-FFF2-40B4-BE49-F238E27FC236}">
                <a16:creationId xmlns:a16="http://schemas.microsoft.com/office/drawing/2014/main" id="{ED6AC487-10A1-01E0-E747-DF324B7E7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868863"/>
            <a:ext cx="2808288" cy="1989137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000"/>
              <a:t>-2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9BDB07F-C274-2801-3527-3215501F8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BA5D8C2-EC2D-4E37-B3D6-E2727DD920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268413"/>
            <a:ext cx="4038600" cy="2116137"/>
          </a:xfrm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800" b="1">
                <a:solidFill>
                  <a:schemeClr val="bg1"/>
                </a:solidFill>
              </a:rPr>
              <a:t>The oxidation numbers of  atoms in an ion add up to the charge on the ion.  </a:t>
            </a:r>
            <a:br>
              <a:rPr lang="en-GB" altLang="en-US" sz="2800" b="1">
                <a:solidFill>
                  <a:schemeClr val="bg1"/>
                </a:solidFill>
              </a:rPr>
            </a:br>
            <a:endParaRPr lang="en-GB" altLang="en-US" sz="2800" b="1">
              <a:solidFill>
                <a:schemeClr val="bg1"/>
              </a:solidFill>
            </a:endParaRPr>
          </a:p>
        </p:txBody>
      </p:sp>
      <p:graphicFrame>
        <p:nvGraphicFramePr>
          <p:cNvPr id="30724" name="Group 4">
            <a:extLst>
              <a:ext uri="{FF2B5EF4-FFF2-40B4-BE49-F238E27FC236}">
                <a16:creationId xmlns:a16="http://schemas.microsoft.com/office/drawing/2014/main" id="{475C3837-F764-488C-C2CD-C44013E0F0C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725035595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689304227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7845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46914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7558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89058"/>
                  </a:ext>
                </a:extLst>
              </a:tr>
            </a:tbl>
          </a:graphicData>
        </a:graphic>
      </p:graphicFrame>
      <p:sp>
        <p:nvSpPr>
          <p:cNvPr id="30741" name="Text Box 21">
            <a:extLst>
              <a:ext uri="{FF2B5EF4-FFF2-40B4-BE49-F238E27FC236}">
                <a16:creationId xmlns:a16="http://schemas.microsoft.com/office/drawing/2014/main" id="{88D9A599-893A-F38E-FC66-974382993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44900"/>
            <a:ext cx="3960812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Oxidation state of N in NH</a:t>
            </a:r>
            <a:r>
              <a:rPr lang="en-GB" altLang="en-US" sz="3200" b="1" baseline="-25000"/>
              <a:t>4</a:t>
            </a:r>
            <a:r>
              <a:rPr lang="en-GB" altLang="en-US" sz="3200" b="1" baseline="30000"/>
              <a:t>+</a:t>
            </a:r>
            <a:r>
              <a:rPr lang="en-GB" altLang="en-US" sz="3200" b="1"/>
              <a:t>?</a:t>
            </a:r>
          </a:p>
        </p:txBody>
      </p:sp>
      <p:sp>
        <p:nvSpPr>
          <p:cNvPr id="30742" name="AutoShape 22">
            <a:extLst>
              <a:ext uri="{FF2B5EF4-FFF2-40B4-BE49-F238E27FC236}">
                <a16:creationId xmlns:a16="http://schemas.microsoft.com/office/drawing/2014/main" id="{38AA17B1-9A9A-4D6C-CA26-CBBF112CF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868863"/>
            <a:ext cx="2808288" cy="1989137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000"/>
              <a:t>-3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 animBg="1"/>
      <p:bldP spid="307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9132448-6D8B-4E9B-8E7D-BB6182B7E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Try Question 2.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9242DE7-6190-4EC9-56D5-12D0FD279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 + ½ O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</a:t>
            </a:r>
            <a:r>
              <a:rPr lang="en-GB" altLang="en-US" baseline="-25000">
                <a:solidFill>
                  <a:schemeClr val="bg1"/>
                </a:solidFill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H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O(g)</a:t>
            </a:r>
            <a:endParaRPr lang="en-GB" altLang="en-US">
              <a:solidFill>
                <a:schemeClr val="bg1"/>
              </a:solidFill>
            </a:endParaRP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77CEE8E9-13E3-9ABC-3E30-B1819E4F4ED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68313" y="1628775"/>
            <a:ext cx="968375" cy="393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AutoShape 4">
            <a:extLst>
              <a:ext uri="{FF2B5EF4-FFF2-40B4-BE49-F238E27FC236}">
                <a16:creationId xmlns:a16="http://schemas.microsoft.com/office/drawing/2014/main" id="{63B66B3E-7F51-8C93-D797-5B40EB629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412875"/>
            <a:ext cx="3851275" cy="25923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Covalent!</a:t>
            </a:r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38D36E90-0076-79B0-0E59-DCCFB398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73463"/>
            <a:ext cx="38512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No H</a:t>
            </a:r>
            <a:r>
              <a:rPr lang="en-GB" altLang="en-US" sz="2800" b="1" baseline="30000"/>
              <a:t>+</a:t>
            </a:r>
            <a:r>
              <a:rPr lang="en-GB" altLang="en-US" sz="2800" b="1"/>
              <a:t> or OH</a:t>
            </a:r>
            <a:r>
              <a:rPr lang="en-GB" altLang="en-US" sz="2800" b="1" baseline="30000"/>
              <a:t>-</a:t>
            </a:r>
            <a:endParaRPr lang="en-GB" altLang="en-US" sz="2800" b="1"/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392C95CB-EF3B-61CD-C365-E7FAF68DC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068638"/>
            <a:ext cx="44989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Need a new</a:t>
            </a:r>
          </a:p>
          <a:p>
            <a:pPr algn="ctr"/>
            <a:r>
              <a:rPr lang="en-GB" altLang="en-US" sz="2800" b="1"/>
              <a:t> definition.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9B75F4E-EACE-0184-328B-5CB27A8E4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solidFill>
                  <a:schemeClr val="bg1"/>
                </a:solidFill>
              </a:rPr>
              <a:t>GCSE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65DAB23F-42D1-0069-A9B7-8943DF79C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4140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Oxidation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electrons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A2FF5631-5884-C14C-BB2C-C5DBCD11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84313"/>
            <a:ext cx="43926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Reduction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electrons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C052AF2C-0994-9035-9C57-E2F5D396B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0" cy="51577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4F6CABBD-EF56-2F02-DA21-09258EFDF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6700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Increase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  <p:sp>
        <p:nvSpPr>
          <p:cNvPr id="34823" name="AutoShape 7">
            <a:extLst>
              <a:ext uri="{FF2B5EF4-FFF2-40B4-BE49-F238E27FC236}">
                <a16:creationId xmlns:a16="http://schemas.microsoft.com/office/drawing/2014/main" id="{A2713198-BEDA-D013-0319-F8D937BF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4149725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Decrease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586D861-A2D1-4581-021E-626F31494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 + ½ O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</a:t>
            </a:r>
            <a:r>
              <a:rPr lang="en-GB" altLang="en-US" baseline="-25000">
                <a:solidFill>
                  <a:schemeClr val="bg1"/>
                </a:solidFill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H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O(g)</a:t>
            </a:r>
            <a:endParaRPr lang="en-GB" altLang="en-US">
              <a:solidFill>
                <a:schemeClr val="bg1"/>
              </a:solidFill>
            </a:endParaRP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6421775A-7FDF-FF40-0336-1AFF933FC8E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68313" y="1628775"/>
            <a:ext cx="968375" cy="393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4" name="AutoShape 4">
            <a:extLst>
              <a:ext uri="{FF2B5EF4-FFF2-40B4-BE49-F238E27FC236}">
                <a16:creationId xmlns:a16="http://schemas.microsoft.com/office/drawing/2014/main" id="{D7DF4F74-494A-E318-FE31-B0F50020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412875"/>
            <a:ext cx="3851275" cy="25923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Covalent!</a:t>
            </a:r>
          </a:p>
        </p:txBody>
      </p:sp>
      <p:sp>
        <p:nvSpPr>
          <p:cNvPr id="35845" name="AutoShape 5">
            <a:extLst>
              <a:ext uri="{FF2B5EF4-FFF2-40B4-BE49-F238E27FC236}">
                <a16:creationId xmlns:a16="http://schemas.microsoft.com/office/drawing/2014/main" id="{2F2C7058-8EFF-C492-F317-A14FC7579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73463"/>
            <a:ext cx="38512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No H</a:t>
            </a:r>
            <a:r>
              <a:rPr lang="en-GB" altLang="en-US" sz="2800" b="1" baseline="30000"/>
              <a:t>+</a:t>
            </a:r>
            <a:r>
              <a:rPr lang="en-GB" altLang="en-US" sz="2800" b="1"/>
              <a:t> or OH</a:t>
            </a:r>
            <a:r>
              <a:rPr lang="en-GB" altLang="en-US" sz="2800" b="1" baseline="30000"/>
              <a:t>-</a:t>
            </a:r>
            <a:endParaRPr lang="en-GB" altLang="en-US" sz="2800" b="1"/>
          </a:p>
        </p:txBody>
      </p:sp>
      <p:sp>
        <p:nvSpPr>
          <p:cNvPr id="35846" name="AutoShape 6">
            <a:extLst>
              <a:ext uri="{FF2B5EF4-FFF2-40B4-BE49-F238E27FC236}">
                <a16:creationId xmlns:a16="http://schemas.microsoft.com/office/drawing/2014/main" id="{30702CB5-10A7-4A6C-9A50-13D865168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068638"/>
            <a:ext cx="44989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Need a new</a:t>
            </a:r>
          </a:p>
          <a:p>
            <a:pPr algn="ctr"/>
            <a:r>
              <a:rPr lang="en-GB" altLang="en-US" sz="2800" b="1"/>
              <a:t> definition.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81DE8579-5832-C532-EB56-36DA70FD3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12875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+1</a:t>
            </a:r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2016873C-DD45-2D9D-464B-FF2DBE57A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43192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2805942D-6003-1D60-7634-DBA0E8848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24399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-2</a:t>
            </a:r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id="{3B7C7DF7-09C3-B0B4-720F-6112DBC9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4399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8AA6681D-3A39-191B-CA6E-7DBF8FE6A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E4DD82CB-4E9C-AD5D-94ED-C0782226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/>
      <p:bldP spid="35848" grpId="0"/>
      <p:bldP spid="35849" grpId="0"/>
      <p:bldP spid="35850" grpId="0"/>
      <p:bldP spid="35851" grpId="0"/>
      <p:bldP spid="358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118625-BBE5-1533-5F76-2CD7B0FB3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solidFill>
                  <a:schemeClr val="bg1"/>
                </a:solidFill>
              </a:rPr>
              <a:t>GCSE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F5397B4-818A-FD62-3402-13D82B50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4140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Oxidation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electrons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6B284FC4-0EFB-4C5E-813E-AF5F875C4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84313"/>
            <a:ext cx="43926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Reduction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electrons</a:t>
            </a: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589BB92-7831-2F77-BC92-56D7EB342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0" cy="51577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C24BCF74-8D19-42F7-408D-D441DF8B1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6700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Increase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  <p:sp>
        <p:nvSpPr>
          <p:cNvPr id="3080" name="AutoShape 8">
            <a:extLst>
              <a:ext uri="{FF2B5EF4-FFF2-40B4-BE49-F238E27FC236}">
                <a16:creationId xmlns:a16="http://schemas.microsoft.com/office/drawing/2014/main" id="{E9E701E1-8F4E-C3BD-B16B-78C95C8B6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4149725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Decrease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 animBg="1"/>
      <p:bldP spid="30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A72170E-820A-C43E-93A8-45F8B5FC4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 + ½ O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</a:t>
            </a:r>
            <a:r>
              <a:rPr lang="en-GB" altLang="en-US" baseline="-25000">
                <a:solidFill>
                  <a:schemeClr val="bg1"/>
                </a:solidFill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H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O(g)</a:t>
            </a:r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C9413256-87C0-07E1-0C4B-BD09A56E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412875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+1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873EB20F-7E6D-D3BA-7309-814E1255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43192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65824E04-1DDA-7C61-BD76-D52F96613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24399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-2</a:t>
            </a: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E30BAA27-AD81-FE3E-940A-F03551C3C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4399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FDF60775-5CCF-40F3-01A4-E2746C8DB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8184457A-4C63-398A-78DC-10DFB3715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>
                <a:solidFill>
                  <a:schemeClr val="bg1"/>
                </a:solidFill>
              </a:rPr>
              <a:t>H</a:t>
            </a:r>
          </a:p>
        </p:txBody>
      </p:sp>
      <p:pic>
        <p:nvPicPr>
          <p:cNvPr id="36878" name="Picture 14">
            <a:extLst>
              <a:ext uri="{FF2B5EF4-FFF2-40B4-BE49-F238E27FC236}">
                <a16:creationId xmlns:a16="http://schemas.microsoft.com/office/drawing/2014/main" id="{5F51FD61-7056-868A-B3EA-1D7D2E5F618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8025" y="4313238"/>
            <a:ext cx="2260600" cy="149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79" name="AutoShape 15">
            <a:extLst>
              <a:ext uri="{FF2B5EF4-FFF2-40B4-BE49-F238E27FC236}">
                <a16:creationId xmlns:a16="http://schemas.microsoft.com/office/drawing/2014/main" id="{87992E0D-3ACA-1798-4428-B3C83CFA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997200"/>
            <a:ext cx="2663825" cy="11525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Oxidised?</a:t>
            </a:r>
          </a:p>
        </p:txBody>
      </p:sp>
      <p:sp>
        <p:nvSpPr>
          <p:cNvPr id="36881" name="AutoShape 17">
            <a:extLst>
              <a:ext uri="{FF2B5EF4-FFF2-40B4-BE49-F238E27FC236}">
                <a16:creationId xmlns:a16="http://schemas.microsoft.com/office/drawing/2014/main" id="{672B7CA1-AE34-E0DD-962F-3F7616EF5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3860800"/>
            <a:ext cx="4211638" cy="280987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H – increase</a:t>
            </a:r>
          </a:p>
          <a:p>
            <a:pPr algn="ctr"/>
            <a:r>
              <a:rPr lang="en-GB" altLang="en-US" sz="2400" b="1"/>
              <a:t> in oxidation </a:t>
            </a:r>
          </a:p>
          <a:p>
            <a:pPr algn="ctr"/>
            <a:r>
              <a:rPr lang="en-GB" altLang="en-US" sz="2400" b="1"/>
              <a:t>number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8C85355E-47A7-9F74-C49A-B97BA0D8C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068638"/>
            <a:ext cx="2663825" cy="11525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Reduced?</a:t>
            </a:r>
          </a:p>
        </p:txBody>
      </p:sp>
      <p:sp>
        <p:nvSpPr>
          <p:cNvPr id="36883" name="AutoShape 19">
            <a:extLst>
              <a:ext uri="{FF2B5EF4-FFF2-40B4-BE49-F238E27FC236}">
                <a16:creationId xmlns:a16="http://schemas.microsoft.com/office/drawing/2014/main" id="{A18DDF23-7028-83C2-9411-2CBE346FB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3716338"/>
            <a:ext cx="4211637" cy="280987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O – decrease</a:t>
            </a:r>
          </a:p>
          <a:p>
            <a:pPr algn="ctr"/>
            <a:r>
              <a:rPr lang="en-GB" altLang="en-US" sz="2400" b="1"/>
              <a:t> in oxidation </a:t>
            </a:r>
          </a:p>
          <a:p>
            <a:pPr algn="ctr"/>
            <a:r>
              <a:rPr lang="en-GB" altLang="en-US" sz="2400" b="1"/>
              <a:t>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1" grpId="0" animBg="1"/>
      <p:bldP spid="368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CA58574-943F-E2AC-B595-7D8DF3D88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Try Question 3.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0B43B29-C764-00B5-53E4-1B4346082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sz="4000" b="1"/>
              <a:t>Oxidation Numbers and names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F85DCD3-4024-9BE5-FB81-FB8CD32B7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7777163" cy="5257800"/>
          </a:xfrm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sz="2400">
                <a:solidFill>
                  <a:schemeClr val="bg1"/>
                </a:solidFill>
              </a:rPr>
              <a:t>To avoid any confusion when an element can have several oxidation numbers, the oxidation number is usually mentioned in the compound’s name. </a:t>
            </a:r>
            <a:br>
              <a:rPr lang="en-GB" altLang="en-US" sz="2400">
                <a:solidFill>
                  <a:schemeClr val="bg1"/>
                </a:solidFill>
              </a:rPr>
            </a:br>
            <a:r>
              <a:rPr lang="en-GB" altLang="en-US" sz="2400">
                <a:solidFill>
                  <a:schemeClr val="bg1"/>
                </a:solidFill>
              </a:rPr>
              <a:t>In names like “elementate(X)”, the number refers to “element” and not the associated oxygens.</a:t>
            </a:r>
          </a:p>
          <a:p>
            <a:pPr eaLnBrk="0" hangingPunct="0"/>
            <a:r>
              <a:rPr lang="en-GB" altLang="en-US" sz="2400">
                <a:solidFill>
                  <a:schemeClr val="bg1"/>
                </a:solidFill>
              </a:rPr>
              <a:t>So if we look at some examples , we get the following names:-</a:t>
            </a:r>
          </a:p>
          <a:p>
            <a:pPr eaLnBrk="0" hangingPunct="0"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	KMnO</a:t>
            </a:r>
            <a:r>
              <a:rPr lang="en-GB" altLang="en-US" sz="2400" baseline="-25000">
                <a:solidFill>
                  <a:schemeClr val="bg1"/>
                </a:solidFill>
              </a:rPr>
              <a:t>4</a:t>
            </a:r>
            <a:r>
              <a:rPr lang="en-GB" altLang="en-US" sz="2400">
                <a:solidFill>
                  <a:schemeClr val="bg1"/>
                </a:solidFill>
              </a:rPr>
              <a:t>	potassium manganate(VII)</a:t>
            </a:r>
          </a:p>
          <a:p>
            <a:pPr eaLnBrk="0" hangingPunct="0"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	NaClO</a:t>
            </a:r>
            <a:r>
              <a:rPr lang="en-GB" altLang="en-US" sz="2400" baseline="-25000">
                <a:solidFill>
                  <a:schemeClr val="bg1"/>
                </a:solidFill>
              </a:rPr>
              <a:t>3</a:t>
            </a:r>
            <a:r>
              <a:rPr lang="en-GB" altLang="en-US" sz="2400">
                <a:solidFill>
                  <a:schemeClr val="bg1"/>
                </a:solidFill>
              </a:rPr>
              <a:t>	sodium chlorate(V)</a:t>
            </a:r>
          </a:p>
          <a:p>
            <a:pPr eaLnBrk="0" hangingPunct="0"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	POCl</a:t>
            </a:r>
            <a:r>
              <a:rPr lang="en-GB" altLang="en-US" sz="2400" baseline="-25000">
                <a:solidFill>
                  <a:schemeClr val="bg1"/>
                </a:solidFill>
              </a:rPr>
              <a:t>2</a:t>
            </a:r>
            <a:r>
              <a:rPr lang="en-GB" altLang="en-US" sz="2400">
                <a:solidFill>
                  <a:schemeClr val="bg1"/>
                </a:solidFill>
              </a:rPr>
              <a:t>F	phosphorus(V) oxydichlorofluoride</a:t>
            </a:r>
          </a:p>
          <a:p>
            <a:pPr eaLnBrk="0" hangingPunct="0"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	NaH</a:t>
            </a:r>
            <a:r>
              <a:rPr lang="en-GB" altLang="en-US" sz="2400" baseline="-25000">
                <a:solidFill>
                  <a:schemeClr val="bg1"/>
                </a:solidFill>
              </a:rPr>
              <a:t>2</a:t>
            </a:r>
            <a:r>
              <a:rPr lang="en-GB" altLang="en-US" sz="2400">
                <a:solidFill>
                  <a:schemeClr val="bg1"/>
                </a:solidFill>
              </a:rPr>
              <a:t>PO</a:t>
            </a:r>
            <a:r>
              <a:rPr lang="en-GB" altLang="en-US" sz="2400" baseline="-25000">
                <a:solidFill>
                  <a:schemeClr val="bg1"/>
                </a:solidFill>
              </a:rPr>
              <a:t>3</a:t>
            </a:r>
            <a:r>
              <a:rPr lang="en-GB" altLang="en-US" sz="2400">
                <a:solidFill>
                  <a:schemeClr val="bg1"/>
                </a:solidFill>
              </a:rPr>
              <a:t>	sodium dihydrogenphosphate(III)</a:t>
            </a:r>
          </a:p>
          <a:p>
            <a:pPr eaLnBrk="0" hangingPunct="0"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	K</a:t>
            </a:r>
            <a:r>
              <a:rPr lang="en-GB" altLang="en-US" sz="2400" baseline="-25000">
                <a:solidFill>
                  <a:schemeClr val="bg1"/>
                </a:solidFill>
              </a:rPr>
              <a:t>2</a:t>
            </a:r>
            <a:r>
              <a:rPr lang="en-GB" altLang="en-US" sz="2400">
                <a:solidFill>
                  <a:schemeClr val="bg1"/>
                </a:solidFill>
              </a:rPr>
              <a:t>Cr</a:t>
            </a:r>
            <a:r>
              <a:rPr lang="en-GB" altLang="en-US" sz="2400" baseline="-25000">
                <a:solidFill>
                  <a:schemeClr val="bg1"/>
                </a:solidFill>
              </a:rPr>
              <a:t>2</a:t>
            </a:r>
            <a:r>
              <a:rPr lang="en-GB" altLang="en-US" sz="2400">
                <a:solidFill>
                  <a:schemeClr val="bg1"/>
                </a:solidFill>
              </a:rPr>
              <a:t>O</a:t>
            </a:r>
            <a:r>
              <a:rPr lang="en-GB" altLang="en-US" sz="2400" baseline="-25000">
                <a:solidFill>
                  <a:schemeClr val="bg1"/>
                </a:solidFill>
              </a:rPr>
              <a:t>7</a:t>
            </a:r>
            <a:r>
              <a:rPr lang="en-GB" altLang="en-US" sz="2400">
                <a:solidFill>
                  <a:schemeClr val="bg1"/>
                </a:solidFill>
              </a:rPr>
              <a:t>	potassium dichromate(VI)</a:t>
            </a:r>
          </a:p>
        </p:txBody>
      </p:sp>
      <p:sp>
        <p:nvSpPr>
          <p:cNvPr id="38916" name="AutoShape 4">
            <a:extLst>
              <a:ext uri="{FF2B5EF4-FFF2-40B4-BE49-F238E27FC236}">
                <a16:creationId xmlns:a16="http://schemas.microsoft.com/office/drawing/2014/main" id="{D53AAC77-E417-9AE5-B75D-5E99E2C53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005263"/>
            <a:ext cx="2195512" cy="24479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Check the</a:t>
            </a:r>
          </a:p>
          <a:p>
            <a:pPr algn="ctr"/>
            <a:r>
              <a:rPr lang="en-GB" altLang="en-US" sz="2400" b="1"/>
              <a:t> numbers.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utoUpdateAnimBg="0"/>
      <p:bldP spid="389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E739656-4BF7-B5DC-81B2-693F5D8AE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Try any 3 in Question 7.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>
            <a:extLst>
              <a:ext uri="{FF2B5EF4-FFF2-40B4-BE49-F238E27FC236}">
                <a16:creationId xmlns:a16="http://schemas.microsoft.com/office/drawing/2014/main" id="{84D8A3F4-9B4D-C797-64E9-F5A19B0B06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8064500" cy="601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2" name="Picture 4">
            <a:hlinkClick r:id="" action="ppaction://media"/>
            <a:extLst>
              <a:ext uri="{FF2B5EF4-FFF2-40B4-BE49-F238E27FC236}">
                <a16:creationId xmlns:a16="http://schemas.microsoft.com/office/drawing/2014/main" id="{7DC3C037-4846-3D9B-8465-8C4AB350153D}"/>
              </a:ext>
            </a:extLst>
          </p:cNvPr>
          <p:cNvPicPr>
            <a:picLocks noRot="1" noChangeAspect="1" noChangeArrowheads="1"/>
          </p:cNvPicPr>
          <p:nvPr>
            <a:wavAudioFile r:embed="rId1" name="Cheers0R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661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Text Box 3">
            <a:extLst>
              <a:ext uri="{FF2B5EF4-FFF2-40B4-BE49-F238E27FC236}">
                <a16:creationId xmlns:a16="http://schemas.microsoft.com/office/drawing/2014/main" id="{AE89DE0D-326F-3F44-1627-2CB766DE6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989138"/>
            <a:ext cx="66262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 b="1">
                <a:solidFill>
                  <a:schemeClr val="bg1"/>
                </a:solidFill>
                <a:latin typeface="Comic Sans MS" panose="030F0702030302020204" pitchFamily="66" charset="0"/>
              </a:rPr>
              <a:t>Well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6123" fill="hold"/>
                                        <p:tgtEl>
                                          <p:spTgt spid="430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2"/>
                </p:tgtEl>
              </p:cMediaNode>
            </p:audio>
          </p:childTnLst>
        </p:cTn>
      </p:par>
    </p:tnLst>
    <p:bldLst>
      <p:bldP spid="430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B03CFFFF-E5BA-0DA4-34DF-8F6A6BBCA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B1A9205-8B4A-D1E3-38C6-35CE66356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4 Experiments: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63C6D2-D652-73A4-565D-CC41F70FE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 b="1">
                <a:solidFill>
                  <a:schemeClr val="bg1"/>
                </a:solidFill>
              </a:rPr>
              <a:t>Burning magnesium</a:t>
            </a:r>
          </a:p>
          <a:p>
            <a:pPr marL="609600" indent="-609600">
              <a:buFontTx/>
              <a:buAutoNum type="arabicPeriod"/>
            </a:pPr>
            <a:r>
              <a:rPr lang="en-GB" altLang="en-US" b="1">
                <a:solidFill>
                  <a:schemeClr val="bg1"/>
                </a:solidFill>
              </a:rPr>
              <a:t>Copper in silver nitrate solution</a:t>
            </a:r>
          </a:p>
          <a:p>
            <a:pPr marL="609600" indent="-609600">
              <a:buFontTx/>
              <a:buAutoNum type="arabicPeriod"/>
            </a:pPr>
            <a:r>
              <a:rPr lang="en-GB" altLang="en-US" b="1">
                <a:solidFill>
                  <a:schemeClr val="bg1"/>
                </a:solidFill>
              </a:rPr>
              <a:t>Chlorine solution and potassium iodide solution</a:t>
            </a:r>
          </a:p>
          <a:p>
            <a:pPr marL="609600" indent="-609600">
              <a:buFontTx/>
              <a:buAutoNum type="arabicPeriod"/>
            </a:pPr>
            <a:r>
              <a:rPr lang="en-GB" altLang="en-US" b="1">
                <a:solidFill>
                  <a:schemeClr val="bg1"/>
                </a:solidFill>
              </a:rPr>
              <a:t>Exploding hydrogen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9DA57E45-ECDB-C42A-6764-50117E682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21163"/>
            <a:ext cx="88931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n-GB" altLang="en-US" sz="3200" b="1"/>
              <a:t>Word equation</a:t>
            </a:r>
          </a:p>
          <a:p>
            <a:pPr algn="ctr">
              <a:buFontTx/>
              <a:buChar char="•"/>
            </a:pPr>
            <a:r>
              <a:rPr lang="en-GB" altLang="en-US" sz="3200" b="1"/>
              <a:t>Balanced symbol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E38FD23-5201-940E-BF40-A5A0755F9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1412875"/>
            <a:ext cx="7113588" cy="1143000"/>
          </a:xfrm>
        </p:spPr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2Mg(s) + O</a:t>
            </a:r>
            <a:r>
              <a:rPr lang="en-GB" altLang="en-US" b="1" baseline="-25000">
                <a:solidFill>
                  <a:schemeClr val="bg1"/>
                </a:solidFill>
              </a:rPr>
              <a:t>2</a:t>
            </a:r>
            <a:r>
              <a:rPr lang="en-GB" altLang="en-US" b="1">
                <a:solidFill>
                  <a:schemeClr val="bg1"/>
                </a:solidFill>
              </a:rPr>
              <a:t>(g) </a:t>
            </a:r>
            <a:r>
              <a:rPr lang="en-GB" altLang="en-US" b="1">
                <a:solidFill>
                  <a:schemeClr val="bg1"/>
                </a:solidFill>
                <a:sym typeface="Wingdings" panose="05000000000000000000" pitchFamily="2" charset="2"/>
              </a:rPr>
              <a:t> 2MgO(s)</a:t>
            </a:r>
            <a:endParaRPr lang="en-GB" altLang="en-US" b="1">
              <a:solidFill>
                <a:schemeClr val="bg1"/>
              </a:solidFill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F682B1CB-B661-1BF1-BAF7-B73E0C5BDB3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052513"/>
            <a:ext cx="1446213" cy="2152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6" name="AutoShape 6">
            <a:extLst>
              <a:ext uri="{FF2B5EF4-FFF2-40B4-BE49-F238E27FC236}">
                <a16:creationId xmlns:a16="http://schemas.microsoft.com/office/drawing/2014/main" id="{23929C7E-C2E0-4B16-F521-27447D76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4463"/>
            <a:ext cx="3455987" cy="1196975"/>
          </a:xfrm>
          <a:prstGeom prst="cloudCallout">
            <a:avLst>
              <a:gd name="adj1" fmla="val -52755"/>
              <a:gd name="adj2" fmla="val 3408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400" b="1"/>
              <a:t>Oxidised – gains oxygen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05917B71-AEB7-6E6F-B08F-C40883165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2565400"/>
            <a:ext cx="309721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Must be a redox!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673129D9-D982-EC2D-2CED-47D3D2C7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3284538"/>
            <a:ext cx="7113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chemeClr val="bg1"/>
                </a:solidFill>
              </a:rPr>
              <a:t>Mg         </a:t>
            </a:r>
            <a:r>
              <a:rPr lang="en-GB" altLang="en-US" b="1">
                <a:solidFill>
                  <a:schemeClr val="bg1"/>
                </a:solidFill>
                <a:sym typeface="Wingdings" panose="05000000000000000000" pitchFamily="2" charset="2"/>
              </a:rPr>
              <a:t> Mg</a:t>
            </a:r>
            <a:r>
              <a:rPr lang="en-GB" altLang="en-US" b="1" baseline="30000">
                <a:solidFill>
                  <a:schemeClr val="bg1"/>
                </a:solidFill>
                <a:sym typeface="Wingdings" panose="05000000000000000000" pitchFamily="2" charset="2"/>
              </a:rPr>
              <a:t>2+</a:t>
            </a:r>
            <a:endParaRPr lang="en-GB" altLang="en-US" b="1">
              <a:solidFill>
                <a:schemeClr val="bg1"/>
              </a:solidFill>
            </a:endParaRP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600AE1CD-F1B4-8C01-9F13-A12B75879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094288"/>
            <a:ext cx="7113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chemeClr val="bg1"/>
                </a:solidFill>
              </a:rPr>
              <a:t>O           </a:t>
            </a:r>
            <a:r>
              <a:rPr lang="en-GB" altLang="en-US" b="1">
                <a:solidFill>
                  <a:schemeClr val="bg1"/>
                </a:solidFill>
                <a:sym typeface="Wingdings" panose="05000000000000000000" pitchFamily="2" charset="2"/>
              </a:rPr>
              <a:t> O</a:t>
            </a:r>
            <a:r>
              <a:rPr lang="en-GB" altLang="en-US" b="1" baseline="30000">
                <a:solidFill>
                  <a:schemeClr val="bg1"/>
                </a:solidFill>
                <a:sym typeface="Wingdings" panose="05000000000000000000" pitchFamily="2" charset="2"/>
              </a:rPr>
              <a:t>2-</a:t>
            </a:r>
            <a:endParaRPr lang="en-GB" altLang="en-US" b="1">
              <a:solidFill>
                <a:schemeClr val="bg1"/>
              </a:solidFill>
            </a:endParaRPr>
          </a:p>
        </p:txBody>
      </p:sp>
      <p:sp>
        <p:nvSpPr>
          <p:cNvPr id="5130" name="AutoShape 10">
            <a:extLst>
              <a:ext uri="{FF2B5EF4-FFF2-40B4-BE49-F238E27FC236}">
                <a16:creationId xmlns:a16="http://schemas.microsoft.com/office/drawing/2014/main" id="{C424D17C-0649-7926-FB18-8BBA0C9AE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789363"/>
            <a:ext cx="2663825" cy="28082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Put the</a:t>
            </a:r>
          </a:p>
          <a:p>
            <a:pPr algn="ctr"/>
            <a:r>
              <a:rPr lang="en-GB" altLang="en-US" sz="2800" b="1"/>
              <a:t> e</a:t>
            </a:r>
            <a:r>
              <a:rPr lang="en-GB" altLang="en-US" sz="2800" b="1" baseline="30000"/>
              <a:t>-</a:t>
            </a:r>
            <a:r>
              <a:rPr lang="en-GB" altLang="en-US" sz="2800" b="1"/>
              <a:t> in.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2AFE0460-E616-E974-97A6-BF5DC9C70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3571875"/>
            <a:ext cx="10080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/>
              <a:t>+2e</a:t>
            </a:r>
            <a:r>
              <a:rPr lang="en-GB" altLang="en-US" sz="4400" baseline="30000"/>
              <a:t>-</a:t>
            </a:r>
            <a:endParaRPr lang="en-GB" altLang="en-US" sz="4400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90BB4697-80BA-6BE8-8109-1C53D8FF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5300663"/>
            <a:ext cx="10080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/>
              <a:t>+2e</a:t>
            </a:r>
            <a:r>
              <a:rPr lang="en-GB" altLang="en-US" sz="4400" baseline="30000"/>
              <a:t>-</a:t>
            </a:r>
            <a:endParaRPr lang="en-GB" altLang="en-US" sz="4400"/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66C427D8-3095-496D-E1A3-A7D038B04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3419475" cy="863600"/>
          </a:xfrm>
          <a:prstGeom prst="rightArrow">
            <a:avLst>
              <a:gd name="adj1" fmla="val 50000"/>
              <a:gd name="adj2" fmla="val 989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Oxidised – loss of e</a:t>
            </a:r>
            <a:r>
              <a:rPr lang="en-GB" altLang="en-US" sz="2400" b="1" baseline="30000"/>
              <a:t>-</a:t>
            </a:r>
            <a:endParaRPr lang="en-GB" altLang="en-US" sz="2400" b="1"/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2A869E5F-E9D7-83A2-6D6B-284E9F9D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229225"/>
            <a:ext cx="3419475" cy="863600"/>
          </a:xfrm>
          <a:prstGeom prst="rightArrow">
            <a:avLst>
              <a:gd name="adj1" fmla="val 50000"/>
              <a:gd name="adj2" fmla="val 989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/>
              <a:t>Reduced – gain of e</a:t>
            </a:r>
            <a:r>
              <a:rPr lang="en-GB" altLang="en-US" sz="2400" b="1" baseline="30000"/>
              <a:t>-</a:t>
            </a:r>
            <a:endParaRPr lang="en-GB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30" grpId="0" animBg="1"/>
      <p:bldP spid="5130" grpId="1" animBg="1"/>
      <p:bldP spid="5131" grpId="0" animBg="1"/>
      <p:bldP spid="5132" grpId="0" animBg="1"/>
      <p:bldP spid="5138" grpId="0" animBg="1"/>
      <p:bldP spid="5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E0409E-E1BD-7E5E-2EA9-6E69B0CF7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>
                <a:solidFill>
                  <a:schemeClr val="bg1"/>
                </a:solidFill>
              </a:rPr>
              <a:t>Cu(s) + 2AgNO</a:t>
            </a:r>
            <a:r>
              <a:rPr lang="en-GB" altLang="en-US" sz="2800" b="1" baseline="-25000">
                <a:solidFill>
                  <a:schemeClr val="bg1"/>
                </a:solidFill>
              </a:rPr>
              <a:t>3</a:t>
            </a:r>
            <a:r>
              <a:rPr lang="en-GB" altLang="en-US" sz="2800" b="1">
                <a:solidFill>
                  <a:schemeClr val="bg1"/>
                </a:solidFill>
              </a:rPr>
              <a:t>(aq) </a:t>
            </a:r>
            <a:r>
              <a:rPr lang="en-GB" altLang="en-US" sz="2800" b="1">
                <a:solidFill>
                  <a:schemeClr val="bg1"/>
                </a:solidFill>
                <a:sym typeface="Wingdings" panose="05000000000000000000" pitchFamily="2" charset="2"/>
              </a:rPr>
              <a:t> Cu(NO</a:t>
            </a:r>
            <a:r>
              <a:rPr lang="en-GB" altLang="en-US" sz="2800" b="1" baseline="-25000">
                <a:solidFill>
                  <a:schemeClr val="bg1"/>
                </a:solidFill>
                <a:sym typeface="Wingdings" panose="05000000000000000000" pitchFamily="2" charset="2"/>
              </a:rPr>
              <a:t>3 </a:t>
            </a:r>
            <a:r>
              <a:rPr lang="en-GB" altLang="en-US" sz="2800" b="1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  <a:r>
              <a:rPr lang="en-GB" altLang="en-US" sz="2800" b="1" baseline="-25000">
                <a:solidFill>
                  <a:schemeClr val="bg1"/>
                </a:solidFill>
                <a:sym typeface="Wingdings" panose="05000000000000000000" pitchFamily="2" charset="2"/>
              </a:rPr>
              <a:t>2</a:t>
            </a:r>
            <a:r>
              <a:rPr lang="en-GB" altLang="en-US" sz="2800" b="1">
                <a:solidFill>
                  <a:schemeClr val="bg1"/>
                </a:solidFill>
                <a:sym typeface="Wingdings" panose="05000000000000000000" pitchFamily="2" charset="2"/>
              </a:rPr>
              <a:t>(aq) + 2Ag(s)</a:t>
            </a:r>
            <a:r>
              <a:rPr lang="en-GB" altLang="en-US">
                <a:sym typeface="Wingdings" panose="05000000000000000000" pitchFamily="2" charset="2"/>
              </a:rPr>
              <a:t> </a:t>
            </a:r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E719E51-AA79-24BD-AF86-46889B27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48783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chemeClr val="tx1"/>
                </a:solidFill>
              </a:rPr>
              <a:t>     </a:t>
            </a:r>
            <a:r>
              <a:rPr lang="en-GB" altLang="en-US" sz="2800" b="1">
                <a:solidFill>
                  <a:schemeClr val="bg1"/>
                </a:solidFill>
              </a:rPr>
              <a:t>Ag</a:t>
            </a:r>
            <a:r>
              <a:rPr lang="en-GB" altLang="en-US" sz="2800" b="1" baseline="30000">
                <a:solidFill>
                  <a:schemeClr val="bg1"/>
                </a:solidFill>
              </a:rPr>
              <a:t>+</a:t>
            </a:r>
            <a:r>
              <a:rPr lang="en-GB" altLang="en-US" sz="2800" b="1">
                <a:solidFill>
                  <a:schemeClr val="bg1"/>
                </a:solidFill>
              </a:rPr>
              <a:t>            </a:t>
            </a:r>
            <a:r>
              <a:rPr lang="en-GB" altLang="en-US" sz="2800" b="1">
                <a:solidFill>
                  <a:schemeClr val="bg1"/>
                </a:solidFill>
                <a:sym typeface="Wingdings" panose="05000000000000000000" pitchFamily="2" charset="2"/>
              </a:rPr>
              <a:t>         Ag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5CE692E-B2B8-564A-A485-98E05382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429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chemeClr val="bg1"/>
                </a:solidFill>
              </a:rPr>
              <a:t>Cu           </a:t>
            </a:r>
            <a:r>
              <a:rPr lang="en-GB" altLang="en-US" sz="2800" b="1">
                <a:solidFill>
                  <a:schemeClr val="bg1"/>
                </a:solidFill>
                <a:sym typeface="Wingdings" panose="05000000000000000000" pitchFamily="2" charset="2"/>
              </a:rPr>
              <a:t>      Cu</a:t>
            </a:r>
            <a:r>
              <a:rPr lang="en-GB" altLang="en-US" sz="2800" b="1" baseline="30000">
                <a:solidFill>
                  <a:schemeClr val="bg1"/>
                </a:solidFill>
                <a:sym typeface="Wingdings" panose="05000000000000000000" pitchFamily="2" charset="2"/>
              </a:rPr>
              <a:t>2+</a:t>
            </a:r>
            <a:r>
              <a:rPr lang="en-GB" altLang="en-US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F04C12A9-3D36-74A1-164B-60D33806DC3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2260600" cy="149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4" name="AutoShape 8">
            <a:extLst>
              <a:ext uri="{FF2B5EF4-FFF2-40B4-BE49-F238E27FC236}">
                <a16:creationId xmlns:a16="http://schemas.microsoft.com/office/drawing/2014/main" id="{16D9097B-8060-F195-DBC1-99B18624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412875"/>
            <a:ext cx="3529012" cy="1079500"/>
          </a:xfrm>
          <a:prstGeom prst="wedgeRoundRectCallout">
            <a:avLst>
              <a:gd name="adj1" fmla="val 78162"/>
              <a:gd name="adj2" fmla="val 11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800" b="1"/>
              <a:t>Complete the half-equations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26C13A24-62B3-F693-5FBA-821D6124F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5300663"/>
            <a:ext cx="7191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+e</a:t>
            </a:r>
            <a:r>
              <a:rPr lang="en-GB" altLang="en-US" sz="2800" b="1" baseline="30000"/>
              <a:t>-</a:t>
            </a:r>
            <a:endParaRPr lang="en-GB" altLang="en-US" sz="2800" b="1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84D830B5-12EC-E188-22FF-8A5DEFE96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789363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+2e</a:t>
            </a:r>
            <a:r>
              <a:rPr lang="en-GB" altLang="en-US" sz="2800" b="1" baseline="30000"/>
              <a:t>-</a:t>
            </a:r>
            <a:endParaRPr lang="en-GB" altLang="en-US" sz="2800" b="1"/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56BC040A-0263-2313-605F-2826B2C33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84313"/>
            <a:ext cx="3529012" cy="1079500"/>
          </a:xfrm>
          <a:prstGeom prst="wedgeRoundRectCallout">
            <a:avLst>
              <a:gd name="adj1" fmla="val 78162"/>
              <a:gd name="adj2" fmla="val 11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2800" b="1"/>
              <a:t>Oxidised?</a:t>
            </a:r>
          </a:p>
          <a:p>
            <a:pPr algn="ctr"/>
            <a:r>
              <a:rPr lang="en-GB" altLang="en-US" sz="2800" b="1"/>
              <a:t>Reduced?</a:t>
            </a:r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79F791C2-E173-80F0-48E7-442E9DD3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644900"/>
            <a:ext cx="3168650" cy="8636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/>
              <a:t>Oxidised – loss of e</a:t>
            </a:r>
            <a:r>
              <a:rPr lang="en-GB" altLang="en-US" sz="2000" b="1" baseline="30000"/>
              <a:t>-</a:t>
            </a:r>
            <a:endParaRPr lang="en-GB" altLang="en-US" sz="2000" b="1"/>
          </a:p>
        </p:txBody>
      </p:sp>
      <p:sp>
        <p:nvSpPr>
          <p:cNvPr id="9230" name="AutoShape 14">
            <a:extLst>
              <a:ext uri="{FF2B5EF4-FFF2-40B4-BE49-F238E27FC236}">
                <a16:creationId xmlns:a16="http://schemas.microsoft.com/office/drawing/2014/main" id="{3EC689C2-B759-5ABE-21DF-BAA406763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084763"/>
            <a:ext cx="3059112" cy="863600"/>
          </a:xfrm>
          <a:prstGeom prst="rightArrow">
            <a:avLst>
              <a:gd name="adj1" fmla="val 50000"/>
              <a:gd name="adj2" fmla="val 885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/>
              <a:t>Reduced – gain of e</a:t>
            </a:r>
            <a:r>
              <a:rPr lang="en-GB" altLang="en-US" sz="2000" b="1" baseline="30000"/>
              <a:t>-</a:t>
            </a:r>
            <a:endParaRPr lang="en-GB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2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6" grpId="0" animBg="1"/>
      <p:bldP spid="9227" grpId="0" animBg="1"/>
      <p:bldP spid="9228" grpId="0" animBg="1"/>
      <p:bldP spid="9228" grpId="1" animBg="1"/>
      <p:bldP spid="9229" grpId="0" animBg="1"/>
      <p:bldP spid="92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C8E933B-33CD-74C6-80FD-80C6E66FB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Try Question 1.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DCD0632-1947-92D9-9A3A-64524AAD0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 + ½ O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(g)</a:t>
            </a:r>
            <a:r>
              <a:rPr lang="en-GB" altLang="en-US" baseline="-25000">
                <a:solidFill>
                  <a:schemeClr val="bg1"/>
                </a:solidFill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H</a:t>
            </a:r>
            <a:r>
              <a:rPr lang="en-GB" altLang="en-US" baseline="-25000">
                <a:solidFill>
                  <a:schemeClr val="bg1"/>
                </a:solidFill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chemeClr val="bg1"/>
                </a:solidFill>
                <a:sym typeface="Wingdings" panose="05000000000000000000" pitchFamily="2" charset="2"/>
              </a:rPr>
              <a:t>O(g)</a:t>
            </a:r>
            <a:endParaRPr lang="en-GB" altLang="en-US">
              <a:solidFill>
                <a:schemeClr val="bg1"/>
              </a:solidFill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41222ED4-B392-6342-8461-100913F3D3D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68313" y="1628775"/>
            <a:ext cx="968375" cy="393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AutoShape 6">
            <a:extLst>
              <a:ext uri="{FF2B5EF4-FFF2-40B4-BE49-F238E27FC236}">
                <a16:creationId xmlns:a16="http://schemas.microsoft.com/office/drawing/2014/main" id="{6365D648-7400-981F-4B05-832818CE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412875"/>
            <a:ext cx="3851275" cy="25923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Covalent!</a:t>
            </a:r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013154DF-2C6B-D9BC-04B2-E410BA28A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73463"/>
            <a:ext cx="38512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No H</a:t>
            </a:r>
            <a:r>
              <a:rPr lang="en-GB" altLang="en-US" sz="2800" b="1" baseline="30000"/>
              <a:t>+</a:t>
            </a:r>
            <a:r>
              <a:rPr lang="en-GB" altLang="en-US" sz="2800" b="1"/>
              <a:t> or OH</a:t>
            </a:r>
            <a:r>
              <a:rPr lang="en-GB" altLang="en-US" sz="2800" b="1" baseline="30000"/>
              <a:t>-</a:t>
            </a:r>
            <a:endParaRPr lang="en-GB" altLang="en-US" sz="2800" b="1"/>
          </a:p>
        </p:txBody>
      </p:sp>
      <p:sp>
        <p:nvSpPr>
          <p:cNvPr id="11272" name="AutoShape 8">
            <a:extLst>
              <a:ext uri="{FF2B5EF4-FFF2-40B4-BE49-F238E27FC236}">
                <a16:creationId xmlns:a16="http://schemas.microsoft.com/office/drawing/2014/main" id="{19F3BD28-7F99-233F-6BE4-8639B455B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068638"/>
            <a:ext cx="4498975" cy="25923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800" b="1"/>
              <a:t>Need a new</a:t>
            </a:r>
          </a:p>
          <a:p>
            <a:pPr algn="ctr"/>
            <a:r>
              <a:rPr lang="en-GB" altLang="en-US" sz="2800" b="1"/>
              <a:t> definition.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59EED8-A1F6-5B81-D143-150B3B7FA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solidFill>
                  <a:schemeClr val="bg1"/>
                </a:solidFill>
              </a:rPr>
              <a:t>GCSE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0C0F5F04-EAAE-6AF4-7F76-885226C97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4140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Oxidation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electrons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F3FE01EE-F04C-2386-1433-0A4B99443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84313"/>
            <a:ext cx="43926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 u="sng">
                <a:solidFill>
                  <a:schemeClr val="bg1"/>
                </a:solidFill>
              </a:rPr>
              <a:t>Reduction</a:t>
            </a:r>
            <a:r>
              <a:rPr lang="en-GB" altLang="en-US" sz="6000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Loss of oxygen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 b="1">
                <a:solidFill>
                  <a:schemeClr val="bg1"/>
                </a:solidFill>
              </a:rPr>
              <a:t>Gain of electrons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DDE00AAC-D9FE-89EC-8AC1-C3B549F5C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0" cy="51577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A38F771D-9703-7AD4-6A97-2A143A46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6700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Increase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  <p:sp>
        <p:nvSpPr>
          <p:cNvPr id="13319" name="AutoShape 7">
            <a:extLst>
              <a:ext uri="{FF2B5EF4-FFF2-40B4-BE49-F238E27FC236}">
                <a16:creationId xmlns:a16="http://schemas.microsoft.com/office/drawing/2014/main" id="{5054C6B1-A44C-85F4-2030-198508279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4149725"/>
            <a:ext cx="4859338" cy="27813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/>
              <a:t>Decrease in</a:t>
            </a:r>
          </a:p>
          <a:p>
            <a:pPr algn="ctr"/>
            <a:r>
              <a:rPr lang="en-GB" altLang="en-US" sz="3200" b="1"/>
              <a:t> oxidation </a:t>
            </a:r>
          </a:p>
          <a:p>
            <a:pPr algn="ctr"/>
            <a:r>
              <a:rPr lang="en-GB" altLang="en-US" sz="3200" b="1"/>
              <a:t>number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9849DD-2FB6-CBEF-DE96-CA6785E9C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Oxidation Numbers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C98B3B9-CB55-3547-F265-427562D1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1862137"/>
          </a:xfrm>
          <a:noFill/>
          <a:ln/>
        </p:spPr>
        <p:txBody>
          <a:bodyPr lIns="90488" tIns="44450" rIns="90488" bIns="44450"/>
          <a:lstStyle/>
          <a:p>
            <a:pPr eaLnBrk="0" hangingPunct="0"/>
            <a:r>
              <a:rPr lang="en-GB" altLang="en-US" b="1">
                <a:solidFill>
                  <a:schemeClr val="bg1"/>
                </a:solidFill>
              </a:rPr>
              <a:t>The oxidation number of an atom in an element is zero.  </a:t>
            </a:r>
            <a:br>
              <a:rPr lang="en-GB" altLang="en-US" b="1">
                <a:solidFill>
                  <a:schemeClr val="bg1"/>
                </a:solidFill>
              </a:rPr>
            </a:br>
            <a:r>
              <a:rPr lang="en-GB" altLang="en-US" b="1">
                <a:solidFill>
                  <a:schemeClr val="bg1"/>
                </a:solidFill>
              </a:rPr>
              <a:t>E.g. Mg in Mg, O in O</a:t>
            </a:r>
            <a:r>
              <a:rPr lang="en-GB" altLang="en-US" b="1" baseline="-25000">
                <a:solidFill>
                  <a:schemeClr val="bg1"/>
                </a:solidFill>
              </a:rPr>
              <a:t>2.</a:t>
            </a:r>
            <a:r>
              <a:rPr lang="en-GB" altLang="en-US" b="1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832</Words>
  <Application>Microsoft Office PowerPoint</Application>
  <PresentationFormat>On-screen Show (4:3)</PresentationFormat>
  <Paragraphs>229</Paragraphs>
  <Slides>25</Slides>
  <Notes>25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Wingdings</vt:lpstr>
      <vt:lpstr>Comic Sans MS</vt:lpstr>
      <vt:lpstr>Default Design</vt:lpstr>
      <vt:lpstr>Redox Reactions.</vt:lpstr>
      <vt:lpstr>GCSE</vt:lpstr>
      <vt:lpstr>4 Experiments:</vt:lpstr>
      <vt:lpstr>2Mg(s) + O2(g)  2MgO(s)</vt:lpstr>
      <vt:lpstr>Cu(s) + 2AgNO3(aq)  Cu(NO3 )2(aq) + 2Ag(s) </vt:lpstr>
      <vt:lpstr>Try Question 1.</vt:lpstr>
      <vt:lpstr>H2(g) + ½ O2(g)  H2O(g)</vt:lpstr>
      <vt:lpstr>GCSE</vt:lpstr>
      <vt:lpstr>Oxidation Numbers</vt:lpstr>
      <vt:lpstr>Oxidation Numbers</vt:lpstr>
      <vt:lpstr>Oxidation Numbers</vt:lpstr>
      <vt:lpstr>Oxidation Numbers</vt:lpstr>
      <vt:lpstr>Oxidation Numbers</vt:lpstr>
      <vt:lpstr>Oxidation Numbers</vt:lpstr>
      <vt:lpstr>Oxidation Numbers</vt:lpstr>
      <vt:lpstr>Try Question 2.</vt:lpstr>
      <vt:lpstr>H2(g) + ½ O2(g)  H2O(g)</vt:lpstr>
      <vt:lpstr>GCSE</vt:lpstr>
      <vt:lpstr>H2(g) + ½ O2(g)  H2O(g)</vt:lpstr>
      <vt:lpstr>H2(g) + ½ O2(g)  H2O(g)</vt:lpstr>
      <vt:lpstr>Try Question 3.</vt:lpstr>
      <vt:lpstr>Oxidation Numbers and names</vt:lpstr>
      <vt:lpstr>Try any 3 in Question 7.</vt:lpstr>
      <vt:lpstr>PowerPoint Presentation</vt:lpstr>
      <vt:lpstr>PowerPoint Presentation</vt:lpstr>
    </vt:vector>
  </TitlesOfParts>
  <Company>North Yorkshire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Reactions.</dc:title>
  <dc:creator>Administrator</dc:creator>
  <cp:lastModifiedBy>Nayan GRIFFITHS</cp:lastModifiedBy>
  <cp:revision>12</cp:revision>
  <dcterms:created xsi:type="dcterms:W3CDTF">2004-01-05T22:41:51Z</dcterms:created>
  <dcterms:modified xsi:type="dcterms:W3CDTF">2023-05-23T22:11:34Z</dcterms:modified>
</cp:coreProperties>
</file>